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8" r:id="rId3"/>
    <p:sldId id="269" r:id="rId4"/>
    <p:sldId id="274" r:id="rId5"/>
    <p:sldId id="270" r:id="rId6"/>
    <p:sldId id="257" r:id="rId7"/>
    <p:sldId id="260" r:id="rId8"/>
    <p:sldId id="271" r:id="rId9"/>
    <p:sldId id="272" r:id="rId10"/>
    <p:sldId id="273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50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9AC3C-B22B-43FF-986D-F9068D2202B4}" type="datetimeFigureOut">
              <a:rPr lang="ru-RU" smtClean="0"/>
              <a:pPr/>
              <a:t>05.02.2020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91177-5DC6-40A2-84EC-825879DA3C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65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>
            <a:spLocks/>
          </p:cNvSpPr>
          <p:nvPr userDrawn="1"/>
        </p:nvSpPr>
        <p:spPr>
          <a:xfrm>
            <a:off x="0" y="0"/>
            <a:ext cx="6660000" cy="6854400"/>
          </a:xfrm>
          <a:prstGeom prst="rect">
            <a:avLst/>
          </a:prstGeom>
          <a:solidFill>
            <a:srgbClr val="1F49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object 6"/>
          <p:cNvSpPr/>
          <p:nvPr userDrawn="1"/>
        </p:nvSpPr>
        <p:spPr>
          <a:xfrm>
            <a:off x="646949" y="4639114"/>
            <a:ext cx="5374685" cy="20823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2549" y="36426"/>
            <a:ext cx="6174377" cy="1626903"/>
          </a:xfrm>
        </p:spPr>
        <p:txBody>
          <a:bodyPr anchor="t" anchorCtr="1">
            <a:normAutofit/>
          </a:bodyPr>
          <a:lstStyle>
            <a:lvl1pPr algn="ctr">
              <a:lnSpc>
                <a:spcPct val="100000"/>
              </a:lnSpc>
              <a:defRPr sz="3200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НАИМЕНОВАНИЕ ОРГАНА ИСПОЛНИТЕЛЬНОЙ ВЛАСТИ КУРСКОЙ ОБЛАСТИ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2549" y="1712279"/>
            <a:ext cx="6174377" cy="1065756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31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«Название вопроса»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50880" y="6356351"/>
            <a:ext cx="1814445" cy="365125"/>
          </a:xfrm>
        </p:spPr>
        <p:txBody>
          <a:bodyPr/>
          <a:lstStyle>
            <a:lvl1pPr>
              <a:defRPr b="1" i="1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2019</a:t>
            </a:r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533" y="36436"/>
            <a:ext cx="1107651" cy="1152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135588" y="1204649"/>
            <a:ext cx="1641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КУРСКАЯ</a:t>
            </a:r>
            <a:r>
              <a:rPr lang="ru-RU" sz="1400" b="1" i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ОБЛАСТЬ</a:t>
            </a:r>
            <a:endParaRPr lang="ru-RU" sz="1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2" hasCustomPrompt="1"/>
          </p:nvPr>
        </p:nvSpPr>
        <p:spPr>
          <a:xfrm>
            <a:off x="247104" y="2835686"/>
            <a:ext cx="6174377" cy="1048337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1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31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31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31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31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ru-RU" dirty="0" smtClean="0"/>
              <a:t>Доклад руководителя органа исполнительной власти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7104" y="3946771"/>
            <a:ext cx="6174377" cy="546852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3100" i="1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ru-RU" sz="31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Имя Отчество Фамилия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314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Слайд с заголовком и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 userDrawn="1"/>
        </p:nvSpPr>
        <p:spPr>
          <a:xfrm>
            <a:off x="0" y="0"/>
            <a:ext cx="6660000" cy="1512426"/>
          </a:xfrm>
          <a:prstGeom prst="rect">
            <a:avLst/>
          </a:prstGeom>
          <a:solidFill>
            <a:srgbClr val="1F49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4850" y="36437"/>
            <a:ext cx="5428350" cy="1396123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200" b="1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ru-RU" dirty="0" smtClean="0"/>
              <a:t>ЗАГОЛОВОК СЛАЙДА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61925" y="1647825"/>
            <a:ext cx="8820150" cy="5067300"/>
          </a:xfrm>
        </p:spPr>
        <p:txBody>
          <a:bodyPr anchor="ctr" anchorCtr="1"/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lvl="0"/>
            <a:r>
              <a:rPr lang="ru-RU" dirty="0" smtClean="0"/>
              <a:t>ТЕКСТ СЛАЙДА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508" y="36436"/>
            <a:ext cx="816167" cy="1396124"/>
          </a:xfrm>
        </p:spPr>
        <p:txBody>
          <a:bodyPr/>
          <a:lstStyle>
            <a:lvl1pPr algn="ctr">
              <a:defRPr sz="2600">
                <a:solidFill>
                  <a:schemeClr val="bg1"/>
                </a:solidFill>
              </a:defRPr>
            </a:lvl1pPr>
          </a:lstStyle>
          <a:p>
            <a:fld id="{737E116E-5382-442D-99DB-4A0439EE3DD8}" type="slidenum">
              <a:rPr lang="ru-RU" smtClean="0"/>
              <a:pPr/>
              <a:t>‹#›</a:t>
            </a:fld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533" y="36436"/>
            <a:ext cx="1107651" cy="1152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135588" y="1204649"/>
            <a:ext cx="1641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КУРСКАЯ</a:t>
            </a:r>
            <a:r>
              <a:rPr lang="ru-RU" sz="1400" b="1" i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ОБЛАСТЬ</a:t>
            </a:r>
            <a:endParaRPr lang="ru-RU" sz="14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 userDrawn="1"/>
        </p:nvCxnSpPr>
        <p:spPr>
          <a:xfrm>
            <a:off x="972000" y="0"/>
            <a:ext cx="9525" cy="151200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3684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вершающий слайд"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876" y="2360536"/>
            <a:ext cx="1107651" cy="1152000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95932" y="3557324"/>
            <a:ext cx="1641540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ru-RU" sz="1400" b="1" i="1" dirty="0" smtClean="0">
                <a:solidFill>
                  <a:schemeClr val="bg1"/>
                </a:solidFill>
              </a:rPr>
              <a:t>КУРСКАЯ</a:t>
            </a:r>
            <a:r>
              <a:rPr lang="ru-RU" sz="1400" b="1" i="1" baseline="0" dirty="0" smtClean="0">
                <a:solidFill>
                  <a:schemeClr val="bg1"/>
                </a:solidFill>
              </a:rPr>
              <a:t> ОБЛАСТЬ</a:t>
            </a:r>
            <a:endParaRPr lang="ru-RU" sz="1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35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E5494-B17E-4B35-B3FC-7566F84B0A23}" type="datetime1">
              <a:rPr lang="ru-RU" smtClean="0"/>
              <a:pPr/>
              <a:t>05.02.2020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2019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E116E-5382-442D-99DB-4A0439EE3D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6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6220" y="248697"/>
            <a:ext cx="6174377" cy="162690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Комитет Администрации Курской области по профилактике коррупционных </a:t>
            </a:r>
            <a:br>
              <a:rPr lang="ru-RU" sz="2000" dirty="0" smtClean="0"/>
            </a:br>
            <a:r>
              <a:rPr lang="ru-RU" sz="2000" dirty="0" smtClean="0"/>
              <a:t>и иных правонарушений  </a:t>
            </a: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4384" y="1384662"/>
            <a:ext cx="6177097" cy="2155371"/>
          </a:xfrm>
        </p:spPr>
        <p:txBody>
          <a:bodyPr>
            <a:noAutofit/>
          </a:bodyPr>
          <a:lstStyle/>
          <a:p>
            <a:r>
              <a:rPr lang="ru-RU" sz="1300" dirty="0"/>
              <a:t>«Порядок направления сведений о доходах, расходах, об имуществе и обязательствах имущественного характера и уведомлений о </a:t>
            </a:r>
            <a:r>
              <a:rPr lang="ru-RU" sz="1300" dirty="0" err="1"/>
              <a:t>несовершении</a:t>
            </a:r>
            <a:r>
              <a:rPr lang="ru-RU" sz="1300" dirty="0"/>
              <a:t> сделок, предусмотренных частью 1 статьи 3 Федерального закона от 3 декабря 2012 года № 230-ФЗ «О контроле за соответствием расходов лиц, замещающих государственные должности, и иных лиц их доходам» лицами, замещающими муниципальную должность депутата представительного органа сельского поселения. Порядок размещения сведений о доходах, расходах, об имуществе и обязательствах имущественного характера на </a:t>
            </a:r>
            <a:r>
              <a:rPr lang="ru-RU" sz="1300" dirty="0" smtClean="0"/>
              <a:t>официальных </a:t>
            </a:r>
            <a:r>
              <a:rPr lang="ru-RU" sz="1300" dirty="0"/>
              <a:t>сайтах органов местного самоуправления». 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a:t>
            </a:r>
            <a:r>
              <a:rPr lang="ru-RU" sz="1300" dirty="0" smtClean="0"/>
              <a:t>».</a:t>
            </a:r>
            <a:endParaRPr lang="ru-RU" sz="13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2"/>
          </p:nvPr>
        </p:nvSpPr>
        <p:spPr>
          <a:xfrm>
            <a:off x="329483" y="3690551"/>
            <a:ext cx="6174377" cy="584886"/>
          </a:xfrm>
        </p:spPr>
        <p:txBody>
          <a:bodyPr/>
          <a:lstStyle/>
          <a:p>
            <a:r>
              <a:rPr lang="ru-RU" sz="1600" dirty="0" smtClean="0"/>
              <a:t>Доклад главного консультанта комитета Администрации Курской области по профилактике коррупционных и иных правонарушений </a:t>
            </a:r>
            <a:endParaRPr lang="ru-RU" sz="16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3"/>
          </p:nvPr>
        </p:nvSpPr>
        <p:spPr>
          <a:xfrm>
            <a:off x="236220" y="4275437"/>
            <a:ext cx="6174377" cy="602315"/>
          </a:xfrm>
        </p:spPr>
        <p:txBody>
          <a:bodyPr/>
          <a:lstStyle/>
          <a:p>
            <a:r>
              <a:rPr lang="ru-RU" sz="1800" dirty="0" smtClean="0"/>
              <a:t>О. В. </a:t>
            </a:r>
            <a:r>
              <a:rPr lang="ru-RU" sz="1800" dirty="0" err="1" smtClean="0"/>
              <a:t>Чальцевой</a:t>
            </a:r>
            <a:endParaRPr lang="ru-RU" sz="1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2019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15065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275068"/>
              </p:ext>
            </p:extLst>
          </p:nvPr>
        </p:nvGraphicFramePr>
        <p:xfrm>
          <a:off x="161925" y="1746422"/>
          <a:ext cx="8820149" cy="467909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74680"/>
                <a:gridCol w="807309"/>
                <a:gridCol w="799070"/>
                <a:gridCol w="502508"/>
                <a:gridCol w="790832"/>
                <a:gridCol w="609600"/>
                <a:gridCol w="543698"/>
                <a:gridCol w="609600"/>
                <a:gridCol w="568410"/>
                <a:gridCol w="486033"/>
                <a:gridCol w="716692"/>
                <a:gridCol w="996778"/>
                <a:gridCol w="1114939"/>
              </a:tblGrid>
              <a:tr h="25122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Фамилия и инициалы лица, чьи сведения размещаются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Должность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Объекты недвижимости, находящиеся в собственности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Объекты недвижимости, находящиеся в пользовании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Транспортные средства (вид, марка)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Декларированный годовой доход</a:t>
                      </a:r>
                      <a:r>
                        <a:rPr lang="ru-RU" sz="800" baseline="30000" dirty="0">
                          <a:effectLst/>
                        </a:rPr>
                        <a:t>1</a:t>
                      </a:r>
                      <a:r>
                        <a:rPr lang="ru-RU" sz="800" dirty="0">
                          <a:effectLst/>
                        </a:rPr>
                        <a:t> за </a:t>
                      </a:r>
                      <a:r>
                        <a:rPr lang="ru-RU" sz="800" dirty="0" smtClean="0">
                          <a:effectLst/>
                        </a:rPr>
                        <a:t>2019 </a:t>
                      </a:r>
                      <a:r>
                        <a:rPr lang="ru-RU" sz="800" dirty="0">
                          <a:effectLst/>
                        </a:rPr>
                        <a:t>год (руб.)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Сведения об источниках получения средств, за счет которых совершена сделка</a:t>
                      </a:r>
                      <a:r>
                        <a:rPr lang="ru-RU" sz="800" baseline="30000" dirty="0">
                          <a:effectLst/>
                        </a:rPr>
                        <a:t>2</a:t>
                      </a:r>
                      <a:r>
                        <a:rPr lang="ru-RU" sz="800" dirty="0">
                          <a:effectLst/>
                        </a:rPr>
                        <a:t> (вид приобретенного имущества, источники)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</a:tr>
              <a:tr h="11305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вид объекта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вид собственности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площадь (кв. м)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страна расположения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вид объекта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площадь (кв. м)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bg1"/>
                          </a:solidFill>
                          <a:effectLst/>
                        </a:rPr>
                        <a:t>страна расположения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73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Иванов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Иван Иванович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effectLst/>
                        </a:rPr>
                        <a:t>депутат ……..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6762" marR="5676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подано уведомление о </a:t>
                      </a:r>
                      <a:r>
                        <a:rPr lang="ru-RU" sz="10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несовершении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сделок, предусмотренное частью 1 статьи 3 Федерального закона от 3 декабря 2012 года № 230-ФЗ «О контроле за соответствием расходов лиц, замещающих государственные должности, и иных лиц их доходам»</a:t>
                      </a:r>
                    </a:p>
                  </a:txBody>
                  <a:tcPr marL="56762" marR="56762" marT="0" marB="0"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904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9437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Нормативное обоснование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8400" y="1664042"/>
            <a:ext cx="8820150" cy="5009893"/>
          </a:xfrm>
        </p:spPr>
        <p:txBody>
          <a:bodyPr>
            <a:normAutofit/>
          </a:bodyPr>
          <a:lstStyle/>
          <a:p>
            <a:r>
              <a:rPr lang="ru-RU" sz="2000" b="1" dirty="0"/>
              <a:t>ЗАКОН Курской области от 27.09.2017 </a:t>
            </a:r>
            <a:r>
              <a:rPr lang="ru-RU" sz="2000" b="1" dirty="0" smtClean="0"/>
              <a:t>№ </a:t>
            </a:r>
            <a:r>
              <a:rPr lang="ru-RU" sz="2000" b="1" dirty="0"/>
              <a:t>55-ЗКО</a:t>
            </a:r>
          </a:p>
          <a:p>
            <a:r>
              <a:rPr lang="ru-RU" sz="2000" b="1" dirty="0"/>
              <a:t>СТАТЬЯ 2, часть 1.</a:t>
            </a:r>
          </a:p>
          <a:p>
            <a:r>
              <a:rPr lang="ru-RU" sz="2000" dirty="0"/>
              <a:t>Если иное не установлено федеральным законом, гражданин, </a:t>
            </a:r>
            <a:endParaRPr lang="ru-RU" sz="2000" dirty="0" smtClean="0"/>
          </a:p>
          <a:p>
            <a:r>
              <a:rPr lang="ru-RU" sz="2000" dirty="0" smtClean="0"/>
              <a:t>претендующие </a:t>
            </a:r>
            <a:r>
              <a:rPr lang="ru-RU" sz="2000" dirty="0"/>
              <a:t>на замещение муниципальной должности, </a:t>
            </a:r>
          </a:p>
          <a:p>
            <a:r>
              <a:rPr lang="ru-RU" sz="2000" dirty="0"/>
              <a:t>лицо, замещающее муниципальную должность, </a:t>
            </a:r>
          </a:p>
          <a:p>
            <a:r>
              <a:rPr lang="ru-RU" sz="2000" dirty="0"/>
              <a:t>…. представляют </a:t>
            </a:r>
          </a:p>
          <a:p>
            <a:r>
              <a:rPr lang="ru-RU" sz="2000" u="sng" dirty="0"/>
              <a:t>Губернатору Курской области </a:t>
            </a:r>
          </a:p>
          <a:p>
            <a:r>
              <a:rPr lang="ru-RU" sz="2000" dirty="0"/>
              <a:t>сведения о доходах, расходах, об имуществе</a:t>
            </a:r>
          </a:p>
          <a:p>
            <a:r>
              <a:rPr lang="ru-RU" sz="2000" dirty="0"/>
              <a:t>и обязательствах имущественного характера, </a:t>
            </a:r>
          </a:p>
          <a:p>
            <a:r>
              <a:rPr lang="ru-RU" sz="2000" dirty="0"/>
              <a:t>в соответствии с порядком согласно  </a:t>
            </a:r>
          </a:p>
          <a:p>
            <a:r>
              <a:rPr lang="ru-RU" sz="2000" dirty="0"/>
              <a:t>Приложению № 1 к настоящему закону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610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Нормативное обоснование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В </a:t>
            </a:r>
            <a:r>
              <a:rPr lang="ru-RU" dirty="0"/>
              <a:t>целях обеспечения организации мер по противодействию коррупции в Курской области и практической реализации Закона Курской области </a:t>
            </a:r>
          </a:p>
          <a:p>
            <a:r>
              <a:rPr lang="ru-RU" dirty="0"/>
              <a:t>№55-ЗКО от 27.09.2017 г. подготовлен </a:t>
            </a:r>
            <a:r>
              <a:rPr lang="ru-RU" b="1" dirty="0"/>
              <a:t>порядок</a:t>
            </a:r>
            <a:r>
              <a:rPr lang="ru-RU" dirty="0"/>
              <a:t> направления сведений о доходах, расходах, об имуществе и обязательствах имущественного </a:t>
            </a:r>
            <a:r>
              <a:rPr lang="ru-RU" dirty="0" smtClean="0"/>
              <a:t>характера и уведомлений о </a:t>
            </a:r>
            <a:r>
              <a:rPr lang="ru-RU" dirty="0" err="1" smtClean="0"/>
              <a:t>несовершении</a:t>
            </a:r>
            <a:r>
              <a:rPr lang="ru-RU" dirty="0" smtClean="0"/>
              <a:t> сделок, лицом замещающим муниципальную должность депутата представительного органа сельского поселения, </a:t>
            </a:r>
            <a:r>
              <a:rPr lang="ru-RU" dirty="0"/>
              <a:t>Губернатору Курской области.</a:t>
            </a:r>
          </a:p>
          <a:p>
            <a:endParaRPr lang="ru-RU" dirty="0"/>
          </a:p>
          <a:p>
            <a:r>
              <a:rPr lang="ru-RU" dirty="0"/>
              <a:t>23 января 2020 г. направлен в адрес </a:t>
            </a:r>
          </a:p>
          <a:p>
            <a:r>
              <a:rPr lang="ru-RU" dirty="0"/>
              <a:t>Глав районов и городских округов</a:t>
            </a:r>
          </a:p>
          <a:p>
            <a:r>
              <a:rPr lang="ru-RU" dirty="0"/>
              <a:t>(№ 01.1-07/46 от 23.01.2020 г.)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983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ПРИЕМ СПРАВОК О ДОХОДАХ И УВЕДОМЛЕНИЙ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Комитет </a:t>
            </a:r>
            <a:r>
              <a:rPr lang="ru-RU" dirty="0"/>
              <a:t>Администрации Курской области по профилактике коррупционных и иных правонарушений Постановлением Губернатора Курской области от 24.11.2017 № 325-пг </a:t>
            </a:r>
          </a:p>
          <a:p>
            <a:r>
              <a:rPr lang="ru-RU" dirty="0"/>
              <a:t>определен органом, осуществляющим прием и проверку сведений о доходах, расходах, об имуществе и обязательствах имущественного характера </a:t>
            </a:r>
          </a:p>
          <a:p>
            <a:r>
              <a:rPr lang="ru-RU" dirty="0"/>
              <a:t>граждан, претендующих на замещение муниципальной должности, для которых федеральными законами не предусмотрено иное, </a:t>
            </a:r>
          </a:p>
          <a:p>
            <a:r>
              <a:rPr lang="ru-RU" dirty="0"/>
              <a:t>лиц, замещающих муниципальную должность.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8566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ПОРЯДОК </a:t>
            </a:r>
            <a:br>
              <a:rPr lang="ru-RU" sz="1600" dirty="0"/>
            </a:br>
            <a:r>
              <a:rPr lang="ru-RU" sz="1600" dirty="0"/>
              <a:t>направления сведений о доходах, расходах, об имуществе и обязательствах имущественного характера или уведомления о </a:t>
            </a:r>
            <a:r>
              <a:rPr lang="ru-RU" sz="1600" dirty="0" err="1"/>
              <a:t>несовершении</a:t>
            </a:r>
            <a:r>
              <a:rPr lang="ru-RU" sz="1600" dirty="0"/>
              <a:t> сделок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1900" dirty="0" smtClean="0"/>
          </a:p>
          <a:p>
            <a:r>
              <a:rPr lang="ru-RU" sz="1900" dirty="0" smtClean="0"/>
              <a:t>В </a:t>
            </a:r>
            <a:r>
              <a:rPr lang="ru-RU" sz="1900" dirty="0"/>
              <a:t>порядке, согласованном с Губернатором Курской области, предложено </a:t>
            </a:r>
            <a:r>
              <a:rPr lang="ru-RU" sz="1900" dirty="0" smtClean="0"/>
              <a:t>рекомендовать органам </a:t>
            </a:r>
            <a:r>
              <a:rPr lang="ru-RU" sz="1900" dirty="0"/>
              <a:t>местного самоуправления Курской области</a:t>
            </a:r>
            <a:r>
              <a:rPr lang="ru-RU" sz="1900" dirty="0" smtClean="0"/>
              <a:t>:</a:t>
            </a:r>
          </a:p>
          <a:p>
            <a:endParaRPr lang="ru-RU" sz="1900" dirty="0"/>
          </a:p>
          <a:p>
            <a:pPr algn="l">
              <a:spcBef>
                <a:spcPts val="600"/>
              </a:spcBef>
            </a:pPr>
            <a:r>
              <a:rPr lang="ru-RU" sz="1900" dirty="0"/>
              <a:t>- </a:t>
            </a:r>
            <a:r>
              <a:rPr lang="ru-RU" sz="1900" dirty="0" smtClean="0"/>
              <a:t>    </a:t>
            </a:r>
            <a:r>
              <a:rPr lang="ru-RU" sz="1900" b="1" dirty="0" smtClean="0"/>
              <a:t>руководствоваться</a:t>
            </a:r>
            <a:r>
              <a:rPr lang="ru-RU" sz="1900" dirty="0" smtClean="0"/>
              <a:t> </a:t>
            </a:r>
            <a:r>
              <a:rPr lang="ru-RU" sz="1900" dirty="0"/>
              <a:t>настоящим Порядком направления сведений;</a:t>
            </a:r>
          </a:p>
          <a:p>
            <a:pPr marL="342900" indent="-342900" algn="l">
              <a:spcBef>
                <a:spcPts val="600"/>
              </a:spcBef>
              <a:buFontTx/>
              <a:buChar char="-"/>
            </a:pPr>
            <a:r>
              <a:rPr lang="ru-RU" sz="1900" b="1" dirty="0" smtClean="0"/>
              <a:t>оказывать </a:t>
            </a:r>
            <a:r>
              <a:rPr lang="ru-RU" sz="1900" b="1" dirty="0"/>
              <a:t>содействие </a:t>
            </a:r>
            <a:r>
              <a:rPr lang="ru-RU" sz="1900" dirty="0"/>
              <a:t>органам местного самоуправления поселений, входящих в муниципальный район Курской области, в реализации Порядка</a:t>
            </a:r>
            <a:r>
              <a:rPr lang="ru-RU" sz="1900" dirty="0" smtClean="0"/>
              <a:t>;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ru-RU" sz="1900" b="1" dirty="0" smtClean="0"/>
              <a:t>определить </a:t>
            </a:r>
            <a:r>
              <a:rPr lang="ru-RU" sz="1900" b="1" dirty="0"/>
              <a:t>должностных лиц</a:t>
            </a:r>
            <a:r>
              <a:rPr lang="ru-RU" sz="1900" dirty="0"/>
              <a:t>, в чьи должностные обязанности должна входить работа со сведениями о доходах</a:t>
            </a:r>
            <a:r>
              <a:rPr lang="ru-RU" sz="1900" dirty="0" smtClean="0"/>
              <a:t>;</a:t>
            </a:r>
          </a:p>
          <a:p>
            <a:pPr marL="342900" indent="-342900" algn="l">
              <a:spcBef>
                <a:spcPts val="600"/>
              </a:spcBef>
              <a:buFontTx/>
              <a:buChar char="-"/>
            </a:pPr>
            <a:r>
              <a:rPr lang="ru-RU" sz="1900" b="1" dirty="0" smtClean="0"/>
              <a:t>организовать комплекс </a:t>
            </a:r>
            <a:r>
              <a:rPr lang="ru-RU" sz="1900" dirty="0" smtClean="0"/>
              <a:t>дополнительных разъяснительных мероприятий с    </a:t>
            </a:r>
          </a:p>
          <a:p>
            <a:pPr algn="l">
              <a:spcBef>
                <a:spcPts val="600"/>
              </a:spcBef>
            </a:pPr>
            <a:r>
              <a:rPr lang="ru-RU" sz="1900" dirty="0"/>
              <a:t> </a:t>
            </a:r>
            <a:r>
              <a:rPr lang="ru-RU" sz="1900" dirty="0" smtClean="0"/>
              <a:t>     депутатским корпусом;</a:t>
            </a:r>
          </a:p>
          <a:p>
            <a:pPr algn="l">
              <a:spcBef>
                <a:spcPts val="600"/>
              </a:spcBef>
            </a:pPr>
            <a:endParaRPr lang="ru-RU" sz="1900" dirty="0" smtClean="0"/>
          </a:p>
          <a:p>
            <a:pPr marL="342900" indent="-342900" algn="l">
              <a:spcBef>
                <a:spcPts val="600"/>
              </a:spcBef>
              <a:buFontTx/>
              <a:buChar char="-"/>
            </a:pPr>
            <a:r>
              <a:rPr lang="ru-RU" sz="1900" b="1" dirty="0" smtClean="0"/>
              <a:t>поручить </a:t>
            </a:r>
            <a:r>
              <a:rPr lang="ru-RU" sz="1900" b="1" dirty="0"/>
              <a:t>должностным лицам </a:t>
            </a:r>
            <a:r>
              <a:rPr lang="ru-RU" sz="1900" dirty="0"/>
              <a:t>органа местного </a:t>
            </a:r>
            <a:r>
              <a:rPr lang="ru-RU" sz="1900" dirty="0" smtClean="0"/>
              <a:t>самоуправления  осуществлять </a:t>
            </a:r>
            <a:r>
              <a:rPr lang="ru-RU" sz="1900" dirty="0"/>
              <a:t>сбор справок о доходах, при этом принимать меры к </a:t>
            </a:r>
            <a:r>
              <a:rPr lang="ru-RU" sz="1900" dirty="0" smtClean="0"/>
              <a:t>выявлению </a:t>
            </a:r>
            <a:r>
              <a:rPr lang="ru-RU" sz="1900" dirty="0"/>
              <a:t>явных неточностей, описок или ошибок в целом </a:t>
            </a:r>
            <a:r>
              <a:rPr lang="ru-RU" sz="1900" dirty="0" smtClean="0"/>
              <a:t>не искажающих </a:t>
            </a:r>
            <a:r>
              <a:rPr lang="ru-RU" sz="1900" dirty="0"/>
              <a:t>достоверность представленных сведений о доходах, и к </a:t>
            </a:r>
            <a:r>
              <a:rPr lang="ru-RU" sz="1900" dirty="0" smtClean="0"/>
              <a:t>их устранению </a:t>
            </a:r>
            <a:r>
              <a:rPr lang="ru-RU" sz="1900" dirty="0"/>
              <a:t>путем получения уточняющей информации и внесения ее в </a:t>
            </a:r>
            <a:r>
              <a:rPr lang="ru-RU" sz="1900" dirty="0" smtClean="0"/>
              <a:t>справку</a:t>
            </a:r>
            <a:endParaRPr lang="ru-RU" sz="1900" dirty="0"/>
          </a:p>
          <a:p>
            <a:pPr algn="l">
              <a:spcBef>
                <a:spcPts val="600"/>
              </a:spcBef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5757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1800" dirty="0" smtClean="0"/>
              <a:t>ПОРЯДОК </a:t>
            </a:r>
            <a:br>
              <a:rPr lang="ru-RU" sz="1800" dirty="0" smtClean="0"/>
            </a:br>
            <a:r>
              <a:rPr lang="ru-RU" sz="1600" dirty="0" smtClean="0"/>
              <a:t>направления сведений о доходах, расходах, об имуществе и обязательствах имущественного характера или уведомления о </a:t>
            </a:r>
            <a:r>
              <a:rPr lang="ru-RU" sz="1600" dirty="0" err="1" smtClean="0"/>
              <a:t>несовершении</a:t>
            </a:r>
            <a:r>
              <a:rPr lang="ru-RU" sz="1600" dirty="0" smtClean="0"/>
              <a:t> сделок</a:t>
            </a:r>
            <a:endParaRPr lang="ru-RU" sz="1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0"/>
              </a:spcBef>
            </a:pPr>
            <a:r>
              <a:rPr lang="ru-RU" dirty="0"/>
              <a:t> Уведомление о </a:t>
            </a:r>
            <a:r>
              <a:rPr lang="ru-RU" dirty="0" err="1"/>
              <a:t>несовершении</a:t>
            </a:r>
            <a:r>
              <a:rPr lang="ru-RU" dirty="0"/>
              <a:t> сделок, предусмотренных частью 1 статьи 3</a:t>
            </a:r>
          </a:p>
          <a:p>
            <a:pPr>
              <a:spcBef>
                <a:spcPts val="0"/>
              </a:spcBef>
            </a:pPr>
            <a:r>
              <a:rPr lang="ru-RU" dirty="0"/>
              <a:t>    Федерального закона от 3 декабря 2012 года N 230-ФЗ "О контроле за</a:t>
            </a:r>
          </a:p>
          <a:p>
            <a:pPr>
              <a:spcBef>
                <a:spcPts val="0"/>
              </a:spcBef>
            </a:pPr>
            <a:r>
              <a:rPr lang="ru-RU" dirty="0"/>
              <a:t>     соответствием расходов лиц, замещающих государственные должности,</a:t>
            </a:r>
          </a:p>
          <a:p>
            <a:pPr>
              <a:spcBef>
                <a:spcPts val="0"/>
              </a:spcBef>
            </a:pPr>
            <a:r>
              <a:rPr lang="ru-RU" dirty="0"/>
              <a:t>                          и иных лиц их доходам"</a:t>
            </a:r>
          </a:p>
          <a:p>
            <a:pPr>
              <a:spcBef>
                <a:spcPts val="0"/>
              </a:spcBef>
            </a:pPr>
            <a:endParaRPr lang="ru-RU" dirty="0"/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_________________________________________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      (Губернатору Курской области)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_________________________________________</a:t>
            </a:r>
          </a:p>
          <a:p>
            <a:pPr algn="r">
              <a:spcBef>
                <a:spcPts val="0"/>
              </a:spcBef>
            </a:pPr>
            <a:endParaRPr lang="ru-RU" dirty="0"/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от ______________________________________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_________________________________________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_________________________________________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(Ф.И.О. (при наличии отчества)</a:t>
            </a:r>
          </a:p>
          <a:p>
            <a:pPr algn="r">
              <a:spcBef>
                <a:spcPts val="0"/>
              </a:spcBef>
            </a:pPr>
            <a:r>
              <a:rPr lang="ru-RU" dirty="0"/>
              <a:t>                                  полное наименование замещаемой </a:t>
            </a:r>
            <a:r>
              <a:rPr lang="ru-RU" dirty="0" smtClean="0"/>
              <a:t>должности)</a:t>
            </a:r>
          </a:p>
          <a:p>
            <a:pPr>
              <a:spcBef>
                <a:spcPts val="0"/>
              </a:spcBef>
            </a:pPr>
            <a:endParaRPr lang="ru-RU" dirty="0" smtClean="0"/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  Сообщаю   о   том,   что  в  течение  </a:t>
            </a:r>
            <a:r>
              <a:rPr lang="ru-RU" u="sng" dirty="0" smtClean="0"/>
              <a:t>2019 </a:t>
            </a:r>
            <a:r>
              <a:rPr lang="ru-RU" dirty="0" smtClean="0"/>
              <a:t> года  мной,  моей  супругой</a:t>
            </a:r>
          </a:p>
          <a:p>
            <a:pPr>
              <a:spcBef>
                <a:spcPts val="0"/>
              </a:spcBef>
            </a:pPr>
            <a:r>
              <a:rPr lang="ru-RU" dirty="0" smtClean="0"/>
              <a:t>___________________________________________________________________________</a:t>
            </a: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           </a:t>
            </a:r>
            <a:r>
              <a:rPr lang="ru-RU" dirty="0" smtClean="0"/>
              <a:t>(</a:t>
            </a:r>
            <a:r>
              <a:rPr lang="ru-RU" dirty="0"/>
              <a:t>Ф.И.О. (при наличии отчества)</a:t>
            </a:r>
          </a:p>
          <a:p>
            <a:pPr>
              <a:spcBef>
                <a:spcPts val="0"/>
              </a:spcBef>
            </a:pPr>
            <a:r>
              <a:rPr lang="ru-RU" dirty="0"/>
              <a:t>и (или) несовершеннолетними детьми </a:t>
            </a:r>
            <a:r>
              <a:rPr lang="ru-RU" dirty="0" smtClean="0"/>
              <a:t>________________________________________</a:t>
            </a:r>
            <a:endParaRPr lang="ru-RU" dirty="0"/>
          </a:p>
          <a:p>
            <a:pPr>
              <a:spcBef>
                <a:spcPts val="0"/>
              </a:spcBef>
            </a:pPr>
            <a:r>
              <a:rPr lang="ru-RU" dirty="0"/>
              <a:t>                                       </a:t>
            </a:r>
            <a:r>
              <a:rPr lang="ru-RU" dirty="0" smtClean="0"/>
              <a:t>                          (</a:t>
            </a:r>
            <a:r>
              <a:rPr lang="ru-RU" dirty="0"/>
              <a:t>Ф.И.О. (при наличии отчества)</a:t>
            </a:r>
          </a:p>
          <a:p>
            <a:pPr>
              <a:spcBef>
                <a:spcPts val="0"/>
              </a:spcBef>
            </a:pPr>
            <a:r>
              <a:rPr lang="ru-RU" dirty="0"/>
              <a:t>___________________________________________________________________________</a:t>
            </a:r>
          </a:p>
          <a:p>
            <a:pPr>
              <a:spcBef>
                <a:spcPts val="0"/>
              </a:spcBef>
            </a:pPr>
            <a:r>
              <a:rPr lang="ru-RU" dirty="0"/>
              <a:t>не  совершались  сделки,  предусмотренные  частью  1  статьи 3 Федерального</a:t>
            </a:r>
          </a:p>
          <a:p>
            <a:pPr>
              <a:spcBef>
                <a:spcPts val="0"/>
              </a:spcBef>
            </a:pPr>
            <a:r>
              <a:rPr lang="ru-RU" dirty="0"/>
              <a:t>закона  от  3  декабря  2012  года  N  230-ФЗ  "О контроле за соответствием</a:t>
            </a:r>
          </a:p>
          <a:p>
            <a:pPr>
              <a:spcBef>
                <a:spcPts val="0"/>
              </a:spcBef>
            </a:pPr>
            <a:r>
              <a:rPr lang="ru-RU" dirty="0"/>
              <a:t>расходов лиц, замещающих государственные должности, и иных лиц их доходам".</a:t>
            </a:r>
          </a:p>
          <a:p>
            <a:pPr>
              <a:spcBef>
                <a:spcPts val="0"/>
              </a:spcBef>
            </a:pPr>
            <a:endParaRPr lang="ru-RU" dirty="0"/>
          </a:p>
          <a:p>
            <a:pPr>
              <a:spcBef>
                <a:spcPts val="0"/>
              </a:spcBef>
            </a:pPr>
            <a:endParaRPr lang="ru-RU" dirty="0" smtClean="0"/>
          </a:p>
          <a:p>
            <a:pPr>
              <a:spcBef>
                <a:spcPts val="0"/>
              </a:spcBef>
            </a:pPr>
            <a:endParaRPr lang="ru-RU" dirty="0"/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 Лицо, представившее</a:t>
            </a:r>
            <a:endParaRPr lang="ru-RU" dirty="0"/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 уведомление         </a:t>
            </a:r>
            <a:r>
              <a:rPr lang="ru-RU" dirty="0"/>
              <a:t>_________ </a:t>
            </a:r>
            <a:r>
              <a:rPr lang="ru-RU" dirty="0" smtClean="0"/>
              <a:t>_____________________ </a:t>
            </a:r>
            <a:r>
              <a:rPr lang="ru-RU" dirty="0"/>
              <a:t>"__" ________ 20__ г.</a:t>
            </a:r>
          </a:p>
          <a:p>
            <a:pPr algn="l">
              <a:spcBef>
                <a:spcPts val="0"/>
              </a:spcBef>
            </a:pPr>
            <a:r>
              <a:rPr lang="ru-RU" dirty="0"/>
              <a:t>                    </a:t>
            </a:r>
            <a:r>
              <a:rPr lang="ru-RU" dirty="0" smtClean="0"/>
              <a:t>                                              (подпись) (</a:t>
            </a:r>
            <a:r>
              <a:rPr lang="ru-RU" dirty="0"/>
              <a:t>расшифровка подписи)</a:t>
            </a:r>
          </a:p>
          <a:p>
            <a:pPr algn="l">
              <a:spcBef>
                <a:spcPts val="0"/>
              </a:spcBef>
            </a:pPr>
            <a:endParaRPr lang="ru-RU" dirty="0"/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Лицо</a:t>
            </a:r>
            <a:r>
              <a:rPr lang="ru-RU" dirty="0"/>
              <a:t>, принявшее</a:t>
            </a:r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уведомление         </a:t>
            </a:r>
            <a:r>
              <a:rPr lang="ru-RU" dirty="0"/>
              <a:t>_________ _____________________ "__" </a:t>
            </a:r>
            <a:r>
              <a:rPr lang="ru-RU" dirty="0" smtClean="0"/>
              <a:t>________ 20__ г.".</a:t>
            </a:r>
          </a:p>
          <a:p>
            <a:pPr algn="l">
              <a:spcBef>
                <a:spcPts val="0"/>
              </a:spcBef>
            </a:pPr>
            <a:r>
              <a:rPr lang="ru-RU" dirty="0" smtClean="0"/>
              <a:t>                                                                 (подпись) (расшифровка подписи)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6853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4850" y="123568"/>
            <a:ext cx="5428350" cy="1400432"/>
          </a:xfrm>
        </p:spPr>
        <p:txBody>
          <a:bodyPr>
            <a:noAutofit/>
          </a:bodyPr>
          <a:lstStyle/>
          <a:p>
            <a:r>
              <a:rPr lang="ru-RU" sz="1800" dirty="0"/>
              <a:t>ПЕРВИЧНАЯ ОЦЕНКА </a:t>
            </a:r>
            <a:br>
              <a:rPr lang="ru-RU" sz="1800" dirty="0"/>
            </a:br>
            <a:r>
              <a:rPr lang="ru-RU" sz="1800" dirty="0"/>
              <a:t>СПРАВКИ О </a:t>
            </a:r>
            <a:r>
              <a:rPr lang="ru-RU" sz="1800" dirty="0" smtClean="0"/>
              <a:t>ДОХОДАХ И УВЕДОМЛЕНИЯ</a:t>
            </a:r>
            <a:endParaRPr lang="ru-RU" sz="1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sz="2000" dirty="0" smtClean="0"/>
          </a:p>
          <a:p>
            <a:endParaRPr lang="ru-RU" sz="2000" dirty="0"/>
          </a:p>
          <a:p>
            <a:r>
              <a:rPr lang="ru-RU" sz="2000" dirty="0" smtClean="0"/>
              <a:t>Первичная </a:t>
            </a:r>
            <a:r>
              <a:rPr lang="ru-RU" sz="2000" dirty="0"/>
              <a:t>оценка справки направлена на выявление очевидного отсутствия необходимой информации, возможных неточностей, технических ошибок при заполнении </a:t>
            </a:r>
            <a:r>
              <a:rPr lang="ru-RU" sz="2000" dirty="0" smtClean="0"/>
              <a:t>справки:</a:t>
            </a:r>
          </a:p>
          <a:p>
            <a:pPr marL="457200" indent="-457200" algn="l">
              <a:buFontTx/>
              <a:buChar char="-"/>
            </a:pPr>
            <a:r>
              <a:rPr lang="ru-RU" sz="2000" b="1" u="sng" dirty="0" smtClean="0"/>
              <a:t>своевременность</a:t>
            </a:r>
            <a:r>
              <a:rPr lang="ru-RU" sz="2000" dirty="0" smtClean="0"/>
              <a:t> предоставления сведений;</a:t>
            </a:r>
          </a:p>
          <a:p>
            <a:pPr marL="457200" indent="-457200" algn="l">
              <a:buFontTx/>
              <a:buChar char="-"/>
            </a:pPr>
            <a:r>
              <a:rPr lang="ru-RU" sz="2000" dirty="0"/>
              <a:t>использование </a:t>
            </a:r>
            <a:r>
              <a:rPr lang="ru-RU" sz="2000" b="1" u="sng" dirty="0"/>
              <a:t>СПО Справки БК</a:t>
            </a:r>
            <a:r>
              <a:rPr lang="ru-RU" sz="2000" dirty="0" smtClean="0"/>
              <a:t>;</a:t>
            </a:r>
          </a:p>
          <a:p>
            <a:pPr marL="457200" indent="-457200" algn="l">
              <a:buFontTx/>
              <a:buChar char="-"/>
            </a:pPr>
            <a:r>
              <a:rPr lang="ru-RU" sz="2000" dirty="0"/>
              <a:t>п</a:t>
            </a:r>
            <a:r>
              <a:rPr lang="ru-RU" sz="2000" dirty="0" smtClean="0"/>
              <a:t>редоставление справки и уведомления на </a:t>
            </a:r>
            <a:r>
              <a:rPr lang="ru-RU" sz="2000" b="1" u="sng" dirty="0" smtClean="0"/>
              <a:t>имя Губернатора Курской области;</a:t>
            </a:r>
          </a:p>
          <a:p>
            <a:pPr marL="457200" indent="-457200" algn="l">
              <a:buFontTx/>
              <a:buChar char="-"/>
            </a:pPr>
            <a:r>
              <a:rPr lang="ru-RU" sz="2000" dirty="0" smtClean="0"/>
              <a:t>правильность указание </a:t>
            </a:r>
            <a:r>
              <a:rPr lang="ru-RU" sz="2000" b="1" u="sng" dirty="0" smtClean="0"/>
              <a:t>отчетного периода и отчетной даты</a:t>
            </a:r>
            <a:r>
              <a:rPr lang="ru-RU" sz="2000" dirty="0" smtClean="0"/>
              <a:t>;</a:t>
            </a:r>
          </a:p>
          <a:p>
            <a:pPr marL="457200" indent="-457200" algn="l">
              <a:buFontTx/>
              <a:buChar char="-"/>
            </a:pPr>
            <a:r>
              <a:rPr lang="ru-RU" sz="2000" dirty="0" smtClean="0"/>
              <a:t>полнота заполнения </a:t>
            </a:r>
            <a:r>
              <a:rPr lang="ru-RU" sz="2000" b="1" u="sng" dirty="0" smtClean="0"/>
              <a:t>соответствующих разделов справки и уведомления</a:t>
            </a:r>
            <a:r>
              <a:rPr lang="ru-RU" sz="2000" dirty="0" smtClean="0"/>
              <a:t>;</a:t>
            </a:r>
          </a:p>
          <a:p>
            <a:pPr marL="457200" indent="-457200" algn="l">
              <a:buFontTx/>
              <a:buChar char="-"/>
            </a:pPr>
            <a:r>
              <a:rPr lang="ru-RU" sz="2000" dirty="0"/>
              <a:t>н</a:t>
            </a:r>
            <a:r>
              <a:rPr lang="ru-RU" sz="2000" dirty="0" smtClean="0"/>
              <a:t>аличие </a:t>
            </a:r>
            <a:r>
              <a:rPr lang="ru-RU" sz="2000" b="1" u="sng" dirty="0" smtClean="0"/>
              <a:t>подписи на последней странице </a:t>
            </a:r>
            <a:r>
              <a:rPr lang="ru-RU" sz="2000" dirty="0" smtClean="0"/>
              <a:t>справки и уведомления.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При </a:t>
            </a:r>
            <a:r>
              <a:rPr lang="ru-RU" sz="2000" dirty="0"/>
              <a:t>приеме справки обязательному </a:t>
            </a:r>
            <a:r>
              <a:rPr lang="ru-RU" sz="2000" b="1" u="sng" dirty="0"/>
              <a:t>уточнению подлежит семейное положение </a:t>
            </a:r>
            <a:r>
              <a:rPr lang="ru-RU" sz="2000" dirty="0"/>
              <a:t>лица, в целях подтверждения достаточного объема представленных сведений.</a:t>
            </a:r>
          </a:p>
          <a:p>
            <a:pPr marL="457200" indent="-457200" algn="l">
              <a:buFontTx/>
              <a:buChar char="-"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3017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На официальных сайтах размещаются и общероссийским средствам массовой информации предоставляются для опубликования </a:t>
            </a:r>
            <a:r>
              <a:rPr lang="ru-RU" dirty="0" smtClean="0"/>
              <a:t>:</a:t>
            </a:r>
          </a:p>
          <a:p>
            <a:r>
              <a:rPr lang="ru-RU" dirty="0"/>
              <a:t>- </a:t>
            </a:r>
            <a:r>
              <a:rPr lang="ru-RU" b="1" u="sng" dirty="0"/>
              <a:t>перечень объектов недвижимого имущества</a:t>
            </a:r>
            <a:r>
              <a:rPr lang="ru-RU" dirty="0"/>
              <a:t>, принадлежащих служащему (работнику), его супруге (супругу) и несовершеннолетним детям на праве собственности или находящихся в их пользовании, с указанием вида, площади и страны расположения каждого из таких объектов;</a:t>
            </a:r>
          </a:p>
          <a:p>
            <a:r>
              <a:rPr lang="ru-RU" dirty="0"/>
              <a:t>- </a:t>
            </a:r>
            <a:r>
              <a:rPr lang="ru-RU" b="1" u="sng" dirty="0"/>
              <a:t>перечень транспортных средств </a:t>
            </a:r>
            <a:r>
              <a:rPr lang="ru-RU" dirty="0"/>
              <a:t>с указанием вида (это легковой или грузовой) и марки, принадлежащих на праве собственности служащему (работнику), его супруге (супругу) и несовершеннолетним детям. </a:t>
            </a:r>
            <a:r>
              <a:rPr lang="ru-RU" b="1" u="sng" dirty="0"/>
              <a:t>Модель автомобиля не указывается.</a:t>
            </a:r>
          </a:p>
          <a:p>
            <a:r>
              <a:rPr lang="ru-RU" dirty="0"/>
              <a:t>- </a:t>
            </a:r>
            <a:r>
              <a:rPr lang="ru-RU" b="1" u="sng" dirty="0"/>
              <a:t>декларированный годовой доход </a:t>
            </a:r>
            <a:r>
              <a:rPr lang="ru-RU" dirty="0"/>
              <a:t>служащего (работника), его супруги (супруга) и несовершеннолетних детей;</a:t>
            </a:r>
          </a:p>
          <a:p>
            <a:r>
              <a:rPr lang="ru-RU" dirty="0"/>
              <a:t>- </a:t>
            </a:r>
            <a:r>
              <a:rPr lang="ru-RU" b="1" u="sng" dirty="0"/>
              <a:t>сведения об источниках получения средств</a:t>
            </a:r>
            <a:r>
              <a:rPr lang="ru-RU" dirty="0"/>
              <a:t>, за счет которых совершены сделки по приобретению земельного участка, иного объекта недвижимого имущества, транспортного средства, ценных бумаг, долей участия, паев в уставных (складочных) капиталах организаций, если общая сумма таких сделок превышает общий доход служащего (работника) и его супруги (супруга) за три последних года, предшествующих отчетному периоду.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0384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sz="2600" dirty="0" smtClean="0"/>
          </a:p>
          <a:p>
            <a:r>
              <a:rPr lang="ru-RU" sz="2600" b="1" u="sng" dirty="0"/>
              <a:t>З</a:t>
            </a:r>
            <a:r>
              <a:rPr lang="ru-RU" sz="2600" b="1" u="sng" dirty="0" smtClean="0"/>
              <a:t>апрещается</a:t>
            </a:r>
            <a:r>
              <a:rPr lang="ru-RU" sz="2600" dirty="0" smtClean="0"/>
              <a:t> </a:t>
            </a:r>
            <a:r>
              <a:rPr lang="ru-RU" sz="2600" dirty="0"/>
              <a:t>указывать:</a:t>
            </a:r>
          </a:p>
          <a:p>
            <a:pPr algn="l"/>
            <a:r>
              <a:rPr lang="ru-RU" sz="2600" dirty="0" smtClean="0"/>
              <a:t>- </a:t>
            </a:r>
            <a:r>
              <a:rPr lang="ru-RU" sz="2600" b="1" dirty="0" smtClean="0"/>
              <a:t>иные </a:t>
            </a:r>
            <a:r>
              <a:rPr lang="ru-RU" sz="2600" b="1" dirty="0"/>
              <a:t>сведения </a:t>
            </a:r>
            <a:r>
              <a:rPr lang="ru-RU" sz="2600" dirty="0" smtClean="0"/>
              <a:t>о </a:t>
            </a:r>
            <a:r>
              <a:rPr lang="ru-RU" sz="2600" dirty="0"/>
              <a:t>доходах служащего (работника), его супруги (супруга) и несовершеннолетних детей, об имуществе, принадлежащем на праве собственности названным лицам, и об их обязательствах имущественного характера;</a:t>
            </a:r>
          </a:p>
          <a:p>
            <a:pPr algn="l"/>
            <a:r>
              <a:rPr lang="ru-RU" sz="2600" dirty="0" smtClean="0"/>
              <a:t>- </a:t>
            </a:r>
            <a:r>
              <a:rPr lang="ru-RU" sz="2600" b="1" dirty="0" smtClean="0"/>
              <a:t>персональные </a:t>
            </a:r>
            <a:r>
              <a:rPr lang="ru-RU" sz="2600" b="1" dirty="0"/>
              <a:t>данные </a:t>
            </a:r>
            <a:r>
              <a:rPr lang="ru-RU" sz="2600" dirty="0"/>
              <a:t>супруги (супруга), детей и иных членов семьи служащего (работника);</a:t>
            </a:r>
          </a:p>
          <a:p>
            <a:pPr algn="l"/>
            <a:r>
              <a:rPr lang="ru-RU" sz="2600" dirty="0" smtClean="0"/>
              <a:t>- </a:t>
            </a:r>
            <a:r>
              <a:rPr lang="ru-RU" sz="2600" b="1" dirty="0" smtClean="0"/>
              <a:t>данные</a:t>
            </a:r>
            <a:r>
              <a:rPr lang="ru-RU" sz="2600" b="1" dirty="0"/>
              <a:t>, позволяющие определить </a:t>
            </a:r>
            <a:r>
              <a:rPr lang="ru-RU" sz="2600" dirty="0"/>
              <a:t>место жительства, почтовый адрес, телефон и иные индивидуальные средства коммуникации служащего (работника), его супруги (супруга), детей и иных членов семьи;</a:t>
            </a:r>
          </a:p>
          <a:p>
            <a:pPr algn="l"/>
            <a:r>
              <a:rPr lang="ru-RU" sz="2600" dirty="0" smtClean="0"/>
              <a:t>- </a:t>
            </a:r>
            <a:r>
              <a:rPr lang="ru-RU" sz="2600" b="1" dirty="0" smtClean="0"/>
              <a:t>данные</a:t>
            </a:r>
            <a:r>
              <a:rPr lang="ru-RU" sz="2600" b="1" dirty="0"/>
              <a:t>, позволяющие определить </a:t>
            </a:r>
            <a:r>
              <a:rPr lang="ru-RU" sz="2600" dirty="0"/>
              <a:t>местонахождение объектов недвижимого имущества, принадлежащих служащему (работнику), его супруге (супругу), детям, иным членам семьи на праве собственности или находящихся в их пользовании;</a:t>
            </a:r>
          </a:p>
          <a:p>
            <a:pPr algn="l"/>
            <a:r>
              <a:rPr lang="ru-RU" sz="2600" dirty="0" smtClean="0"/>
              <a:t>- информацию</a:t>
            </a:r>
            <a:r>
              <a:rPr lang="ru-RU" sz="2600" dirty="0"/>
              <a:t>, отнесенную к </a:t>
            </a:r>
            <a:r>
              <a:rPr lang="ru-RU" sz="2600" b="1" dirty="0"/>
              <a:t>государственной тайне </a:t>
            </a:r>
            <a:r>
              <a:rPr lang="ru-RU" sz="2600" dirty="0"/>
              <a:t>или являющуюся </a:t>
            </a:r>
            <a:r>
              <a:rPr lang="ru-RU" sz="2600" b="1" dirty="0"/>
              <a:t>конфиденциальной</a:t>
            </a:r>
            <a:r>
              <a:rPr lang="ru-RU" sz="2600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E116E-5382-442D-99DB-4A0439EE3DD8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02750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991</TotalTime>
  <Words>1245</Words>
  <Application>Microsoft Office PowerPoint</Application>
  <PresentationFormat>Экран (4:3)</PresentationFormat>
  <Paragraphs>144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Комитет Администрации Курской области по профилактике коррупционных  и иных правонарушений  </vt:lpstr>
      <vt:lpstr>Нормативное обоснование</vt:lpstr>
      <vt:lpstr>Нормативное обоснование</vt:lpstr>
      <vt:lpstr>ПРИЕМ СПРАВОК О ДОХОДАХ И УВЕДОМЛЕНИЙ</vt:lpstr>
      <vt:lpstr>ПОРЯДОК  направления сведений о доходах, расходах, об имуществе и обязательствах имущественного характера или уведомления о несовершении сделок</vt:lpstr>
      <vt:lpstr>ПОРЯДОК  направления сведений о доходах, расходах, об имуществе и обязательствах имущественного характера или уведомления о несовершении сделок</vt:lpstr>
      <vt:lpstr>ПЕРВИЧНАЯ ОЦЕНКА  СПРАВКИ О ДОХОДАХ И УВЕДОМЛЕНИЯ</vt:lpstr>
      <vt:lpstr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vt:lpstr>
      <vt:lpstr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vt:lpstr>
      <vt:lpstr>Порядок размещения сведений о доходах, расходах, об имуществе и обязательствах имущественного характера на официальных сайтах органов местного самоуправления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Верисокин Владимир Юрьевич</dc:creator>
  <cp:lastModifiedBy>Чальцева</cp:lastModifiedBy>
  <cp:revision>64</cp:revision>
  <dcterms:created xsi:type="dcterms:W3CDTF">2019-05-30T05:58:30Z</dcterms:created>
  <dcterms:modified xsi:type="dcterms:W3CDTF">2020-02-05T12:36:52Z</dcterms:modified>
</cp:coreProperties>
</file>